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87" r:id="rId9"/>
    <p:sldId id="275" r:id="rId10"/>
    <p:sldId id="276" r:id="rId11"/>
    <p:sldId id="272" r:id="rId12"/>
    <p:sldId id="271" r:id="rId13"/>
    <p:sldId id="285" r:id="rId14"/>
    <p:sldId id="286" r:id="rId15"/>
    <p:sldId id="274" r:id="rId16"/>
    <p:sldId id="257" r:id="rId17"/>
    <p:sldId id="258" r:id="rId18"/>
    <p:sldId id="260" r:id="rId19"/>
    <p:sldId id="261" r:id="rId20"/>
    <p:sldId id="262" r:id="rId21"/>
    <p:sldId id="263" r:id="rId22"/>
    <p:sldId id="288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 autoAdjust="0"/>
    <p:restoredTop sz="86410" autoAdjust="0"/>
  </p:normalViewPr>
  <p:slideViewPr>
    <p:cSldViewPr snapToGrid="0">
      <p:cViewPr varScale="1">
        <p:scale>
          <a:sx n="71" d="100"/>
          <a:sy n="71" d="100"/>
        </p:scale>
        <p:origin x="235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FB3C88-C70F-4425-A77E-6A6BBC2DCBCD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ABB19-DB05-46F3-8C7E-4D6A254FB87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136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EEFC3-8C11-4D6A-B07C-47F9C6B84275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4878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ABB19-DB05-46F3-8C7E-4D6A254FB878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9419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TW" altLang="en-US"/>
          </a:p>
        </p:txBody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42591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1924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輔助字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1511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26248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1820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2528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45928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22864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035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TW" altLang="en-US"/>
          </a:p>
        </p:txBody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2334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83830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3986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573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9251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1948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52222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3846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B7E59-1031-46FD-80B9-8F690F02D646}" type="datetimeFigureOut">
              <a:rPr lang="zh-TW" altLang="en-US" smtClean="0"/>
              <a:t>2025/12/21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A60C0-B312-476C-B89C-AC420E06A5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20276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huggingface.co/spaces/mrfakename/Z-Image-Turbo" TargetMode="External"/><Relationship Id="rId2" Type="http://schemas.openxmlformats.org/officeDocument/2006/relationships/hyperlink" Target="https://huggingface.co/spaces/sczhou/CodeFormer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huggingface.co/spaces/tonyassi/voice-clone" TargetMode="External"/><Relationship Id="rId4" Type="http://schemas.openxmlformats.org/officeDocument/2006/relationships/hyperlink" Target="https://huggingface.co/spaces/Wan-AI/Wan2.2-Animate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qwen.ai/" TargetMode="External"/><Relationship Id="rId2" Type="http://schemas.openxmlformats.org/officeDocument/2006/relationships/hyperlink" Target="https://grok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imeng.jianying.com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1.34.1.89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306B60-F069-4120-87FE-C040070A04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6750" y="2888227"/>
            <a:ext cx="8144134" cy="1081546"/>
          </a:xfrm>
        </p:spPr>
        <p:txBody>
          <a:bodyPr/>
          <a:lstStyle/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日常行政工作的 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AI 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應用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5268DDD-5E0A-4A51-88D2-929D8CDE49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48472" y="4773168"/>
            <a:ext cx="2319528" cy="484632"/>
          </a:xfrm>
        </p:spPr>
        <p:txBody>
          <a:bodyPr/>
          <a:lstStyle/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主講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蔡耀誼</a:t>
            </a:r>
          </a:p>
        </p:txBody>
      </p:sp>
    </p:spTree>
    <p:extLst>
      <p:ext uri="{BB962C8B-B14F-4D97-AF65-F5344CB8AC3E}">
        <p14:creationId xmlns:p14="http://schemas.microsoft.com/office/powerpoint/2010/main" val="16661212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F32339F-D15A-71D4-0309-A92A322F3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7087552" cy="1080938"/>
          </a:xfrm>
        </p:spPr>
        <p:txBody>
          <a:bodyPr>
            <a:normAutofit/>
          </a:bodyPr>
          <a:lstStyle/>
          <a:p>
            <a:r>
              <a:rPr lang="zh-TW" altLang="en-US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海報製作 </a:t>
            </a:r>
            <a:r>
              <a:rPr lang="en-US" altLang="zh-TW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2</a:t>
            </a:r>
            <a:endParaRPr lang="zh-TW" altLang="en-US" dirty="0">
              <a:latin typeface="微軟正黑體" panose="020B0604030504040204" pitchFamily="34" charset="-120"/>
              <a:ea typeface="華康中黑體" panose="02010609000101010101" pitchFamily="49" charset="-12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97ABB4C-47DA-2478-E1F7-4F79A836CC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6423211" cy="3599316"/>
          </a:xfrm>
        </p:spPr>
        <p:txBody>
          <a:bodyPr>
            <a:normAutofit/>
          </a:bodyPr>
          <a:lstStyle/>
          <a:p>
            <a:r>
              <a:rPr lang="zh-TW" altLang="en-US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製作一張海報</a:t>
            </a:r>
            <a:r>
              <a:rPr lang="en-US" altLang="zh-TW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: </a:t>
            </a:r>
          </a:p>
          <a:p>
            <a:r>
              <a:rPr lang="zh-TW" altLang="en-US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方向</a:t>
            </a:r>
            <a:r>
              <a:rPr lang="en-US" altLang="zh-TW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: </a:t>
            </a:r>
            <a:r>
              <a:rPr lang="zh-TW" altLang="en-US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直向</a:t>
            </a:r>
            <a:r>
              <a:rPr lang="en-US" altLang="zh-TW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(3:4)</a:t>
            </a:r>
          </a:p>
          <a:p>
            <a:r>
              <a:rPr lang="zh-TW" altLang="en-US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主標題</a:t>
            </a:r>
            <a:r>
              <a:rPr lang="en-US" altLang="zh-TW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:</a:t>
            </a:r>
            <a:r>
              <a:rPr lang="zh-TW" altLang="en-US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「舊期刊大拍賣」</a:t>
            </a:r>
          </a:p>
          <a:p>
            <a:r>
              <a:rPr lang="zh-TW" altLang="en-US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副標題</a:t>
            </a:r>
            <a:r>
              <a:rPr lang="en-US" altLang="zh-TW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:</a:t>
            </a:r>
            <a:r>
              <a:rPr lang="zh-TW" altLang="en-US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「每本</a:t>
            </a:r>
            <a:r>
              <a:rPr lang="en-US" altLang="zh-TW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10</a:t>
            </a:r>
            <a:r>
              <a:rPr lang="zh-TW" altLang="en-US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元」</a:t>
            </a:r>
          </a:p>
          <a:p>
            <a:r>
              <a:rPr lang="zh-TW" altLang="en-US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另一標題</a:t>
            </a:r>
            <a:r>
              <a:rPr lang="en-US" altLang="zh-TW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:</a:t>
            </a:r>
            <a:r>
              <a:rPr lang="zh-TW" altLang="en-US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「地點</a:t>
            </a:r>
            <a:r>
              <a:rPr lang="en-US" altLang="zh-TW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:</a:t>
            </a:r>
            <a:r>
              <a:rPr lang="zh-TW" altLang="en-US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圖書館」</a:t>
            </a:r>
          </a:p>
          <a:p>
            <a:r>
              <a:rPr lang="zh-TW" altLang="en-US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宣傳語</a:t>
            </a:r>
            <a:r>
              <a:rPr lang="en-US" altLang="zh-TW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:</a:t>
            </a:r>
            <a:r>
              <a:rPr lang="zh-TW" altLang="en-US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「即日起拍賣，要買要快。」</a:t>
            </a:r>
          </a:p>
          <a:p>
            <a:r>
              <a:rPr lang="zh-TW" altLang="en-US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海報呈現畫面描述</a:t>
            </a:r>
            <a:r>
              <a:rPr lang="en-US" altLang="zh-TW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:</a:t>
            </a:r>
          </a:p>
          <a:p>
            <a:pPr marL="0" indent="0">
              <a:buNone/>
            </a:pPr>
            <a:r>
              <a:rPr lang="zh-TW" altLang="en-US" sz="20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  小女孩很開心的找了人來看、來買書。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6C5639C1-FBCF-1918-7238-AA61E39E6C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091" y="922673"/>
            <a:ext cx="3358478" cy="5012653"/>
          </a:xfrm>
          <a:prstGeom prst="rect">
            <a:avLst/>
          </a:prstGeom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41565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6DE06BB-C2B6-44A0-B2ED-C7CFF333A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ea typeface="華康中黑體" panose="02010609000101010101" pitchFamily="49" charset="-120"/>
              </a:rPr>
              <a:t>AI</a:t>
            </a:r>
            <a:r>
              <a:rPr lang="zh-TW" altLang="en-US" dirty="0">
                <a:ea typeface="華康中黑體" panose="02010609000101010101" pitchFamily="49" charset="-120"/>
              </a:rPr>
              <a:t> 硬體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154A7F7-FC59-4746-846F-B32F644C6B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CPU – i5    i7    i9</a:t>
            </a:r>
          </a:p>
          <a:p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GPU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 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– Nvidia  </a:t>
            </a:r>
            <a:r>
              <a:rPr lang="en-US" altLang="zh-TW" dirty="0" err="1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vram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 16 GB or 32GB 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以上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 48GB 96GB</a:t>
            </a:r>
            <a:endParaRPr lang="en-US" altLang="zh-TW" b="0" i="0" dirty="0">
              <a:solidFill>
                <a:srgbClr val="1F1F1F"/>
              </a:solidFill>
              <a:effectLst/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  <a:p>
            <a:r>
              <a:rPr lang="en-US" altLang="zh-TW" b="0" i="0" dirty="0">
                <a:effectLst/>
                <a:latin typeface="Adobe 繁黑體 Std B" panose="020B0700000000000000" pitchFamily="34" charset="-120"/>
                <a:ea typeface="華康中黑體" panose="02010609000101010101" pitchFamily="49" charset="-120"/>
              </a:rPr>
              <a:t>RAM – 32GB 64GB</a:t>
            </a:r>
            <a:r>
              <a:rPr lang="zh-TW" altLang="en-US" b="0" i="0" dirty="0">
                <a:effectLst/>
                <a:latin typeface="Adobe 繁黑體 Std B" panose="020B0700000000000000" pitchFamily="34" charset="-120"/>
                <a:ea typeface="華康中黑體" panose="02010609000101010101" pitchFamily="49" charset="-120"/>
              </a:rPr>
              <a:t>以上 </a:t>
            </a:r>
            <a:r>
              <a:rPr lang="en-US" altLang="zh-TW" b="0" i="0" dirty="0">
                <a:effectLst/>
                <a:latin typeface="Adobe 繁黑體 Std B" panose="020B0700000000000000" pitchFamily="34" charset="-120"/>
                <a:ea typeface="華康中黑體" panose="02010609000101010101" pitchFamily="49" charset="-120"/>
              </a:rPr>
              <a:t>128GB 256GB</a:t>
            </a:r>
          </a:p>
          <a:p>
            <a:endParaRPr lang="en-US" altLang="zh-TW" b="0" i="0" dirty="0">
              <a:solidFill>
                <a:srgbClr val="1F1F1F"/>
              </a:solidFill>
              <a:effectLst/>
              <a:latin typeface="Arial" panose="020B0604020202020204" pitchFamily="34" charset="0"/>
              <a:ea typeface="華康中黑體" panose="02010609000101010101" pitchFamily="49" charset="-120"/>
            </a:endParaRPr>
          </a:p>
          <a:p>
            <a:endParaRPr lang="zh-TW" altLang="en-US" dirty="0">
              <a:ea typeface="華康中黑體" panose="02010609000101010101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55468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05A8089-4A8A-487C-9014-91B191D70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ea typeface="華康中黑體" panose="02010609000101010101" pitchFamily="49" charset="-120"/>
              </a:rPr>
              <a:t>開源軟體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0302FDE-128E-4049-8083-B7AA7863D2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ea typeface="華康中黑體" panose="02010609000101010101" pitchFamily="49" charset="-120"/>
              </a:rPr>
              <a:t>Stable Diffusion</a:t>
            </a:r>
          </a:p>
          <a:p>
            <a:r>
              <a:rPr lang="en-US" altLang="zh-TW" dirty="0" err="1">
                <a:ea typeface="華康中黑體" panose="02010609000101010101" pitchFamily="49" charset="-120"/>
              </a:rPr>
              <a:t>comfyUI</a:t>
            </a:r>
            <a:endParaRPr lang="en-US" altLang="zh-TW" dirty="0">
              <a:ea typeface="華康中黑體" panose="02010609000101010101" pitchFamily="49" charset="-120"/>
            </a:endParaRPr>
          </a:p>
          <a:p>
            <a:endParaRPr lang="en-US" altLang="zh-TW" dirty="0">
              <a:ea typeface="華康中黑體" panose="02010609000101010101" pitchFamily="49" charset="-120"/>
            </a:endParaRPr>
          </a:p>
          <a:p>
            <a:r>
              <a:rPr lang="zh-TW" altLang="en-US" dirty="0">
                <a:ea typeface="華康中黑體" panose="02010609000101010101" pitchFamily="49" charset="-120"/>
              </a:rPr>
              <a:t>模型</a:t>
            </a:r>
            <a:r>
              <a:rPr lang="en-US" altLang="zh-TW" dirty="0">
                <a:ea typeface="華康中黑體" panose="02010609000101010101" pitchFamily="49" charset="-120"/>
              </a:rPr>
              <a:t>(model)</a:t>
            </a:r>
          </a:p>
          <a:p>
            <a:endParaRPr lang="en-US" altLang="zh-TW" dirty="0">
              <a:ea typeface="華康中黑體" panose="02010609000101010101" pitchFamily="49" charset="-120"/>
            </a:endParaRPr>
          </a:p>
          <a:p>
            <a:endParaRPr lang="zh-TW" altLang="en-US" dirty="0">
              <a:ea typeface="華康中黑體" panose="02010609000101010101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254134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ea typeface="華康中黑體" panose="02010609000101010101" pitchFamily="49" charset="-120"/>
              </a:rPr>
              <a:t>什麼是</a:t>
            </a:r>
            <a:r>
              <a:rPr dirty="0">
                <a:ea typeface="華康中黑體" panose="02010609000101010101" pitchFamily="49" charset="-120"/>
              </a:rPr>
              <a:t> AI </a:t>
            </a:r>
            <a:r>
              <a:rPr dirty="0" err="1">
                <a:ea typeface="華康中黑體" panose="02010609000101010101" pitchFamily="49" charset="-120"/>
              </a:rPr>
              <a:t>開源</a:t>
            </a:r>
            <a:r>
              <a:rPr dirty="0">
                <a:ea typeface="華康中黑體" panose="02010609000101010101" pitchFamily="49" charset="-120"/>
              </a:rPr>
              <a:t>？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 err="1">
                <a:ea typeface="華康中黑體" panose="02010609000101010101" pitchFamily="49" charset="-120"/>
              </a:rPr>
              <a:t>原始碼公開</a:t>
            </a:r>
            <a:r>
              <a:rPr lang="en-US" dirty="0">
                <a:ea typeface="華康中黑體" panose="02010609000101010101" pitchFamily="49" charset="-120"/>
              </a:rPr>
              <a:t> </a:t>
            </a:r>
            <a:endParaRPr dirty="0">
              <a:ea typeface="華康中黑體" panose="02010609000101010101" pitchFamily="49" charset="-120"/>
            </a:endParaRPr>
          </a:p>
          <a:p>
            <a:r>
              <a:rPr dirty="0" err="1">
                <a:ea typeface="華康中黑體" panose="02010609000101010101" pitchFamily="49" charset="-120"/>
              </a:rPr>
              <a:t>模型可下載</a:t>
            </a:r>
            <a:endParaRPr dirty="0">
              <a:ea typeface="華康中黑體" panose="02010609000101010101" pitchFamily="49" charset="-120"/>
            </a:endParaRPr>
          </a:p>
          <a:p>
            <a:r>
              <a:rPr dirty="0" err="1">
                <a:ea typeface="華康中黑體" panose="02010609000101010101" pitchFamily="49" charset="-120"/>
              </a:rPr>
              <a:t>可本機執行</a:t>
            </a:r>
            <a:endParaRPr dirty="0">
              <a:ea typeface="華康中黑體" panose="02010609000101010101" pitchFamily="49" charset="-12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ea typeface="華康中黑體" panose="02010609000101010101" pitchFamily="49" charset="-120"/>
              </a:rPr>
              <a:t>牛刀小試</a:t>
            </a:r>
            <a:r>
              <a:rPr dirty="0">
                <a:ea typeface="華康中黑體" panose="02010609000101010101" pitchFamily="49" charset="-120"/>
              </a:rPr>
              <a:t>？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>
                <a:ea typeface="華康中黑體" panose="02010609000101010101" pitchFamily="49" charset="-120"/>
              </a:rPr>
              <a:t>1. </a:t>
            </a:r>
            <a:r>
              <a:rPr dirty="0" err="1">
                <a:ea typeface="華康中黑體" panose="02010609000101010101" pitchFamily="49" charset="-120"/>
              </a:rPr>
              <a:t>試玩</a:t>
            </a:r>
            <a:r>
              <a:rPr dirty="0">
                <a:ea typeface="華康中黑體" panose="02010609000101010101" pitchFamily="49" charset="-120"/>
              </a:rPr>
              <a:t> Hugging Face</a:t>
            </a:r>
            <a:endParaRPr lang="en-US" dirty="0">
              <a:ea typeface="華康中黑體" panose="02010609000101010101" pitchFamily="49" charset="-120"/>
            </a:endParaRPr>
          </a:p>
          <a:p>
            <a:r>
              <a:rPr dirty="0">
                <a:ea typeface="華康中黑體" panose="02010609000101010101" pitchFamily="49" charset="-120"/>
              </a:rPr>
              <a:t>2. </a:t>
            </a:r>
            <a:r>
              <a:rPr dirty="0" err="1">
                <a:ea typeface="華康中黑體" panose="02010609000101010101" pitchFamily="49" charset="-120"/>
              </a:rPr>
              <a:t>本機跑</a:t>
            </a:r>
            <a:r>
              <a:rPr dirty="0">
                <a:ea typeface="華康中黑體" panose="02010609000101010101" pitchFamily="49" charset="-120"/>
              </a:rPr>
              <a:t> </a:t>
            </a:r>
            <a:r>
              <a:rPr dirty="0" err="1">
                <a:ea typeface="華康中黑體" panose="02010609000101010101" pitchFamily="49" charset="-120"/>
              </a:rPr>
              <a:t>AI（Ollama</a:t>
            </a:r>
            <a:r>
              <a:rPr dirty="0">
                <a:ea typeface="華康中黑體" panose="02010609000101010101" pitchFamily="49" charset="-120"/>
              </a:rPr>
              <a:t>）</a:t>
            </a:r>
          </a:p>
          <a:p>
            <a:r>
              <a:rPr dirty="0">
                <a:ea typeface="華康中黑體" panose="02010609000101010101" pitchFamily="49" charset="-120"/>
              </a:rPr>
              <a:t>3. 看 AI </a:t>
            </a:r>
            <a:r>
              <a:rPr dirty="0" err="1">
                <a:ea typeface="華康中黑體" panose="02010609000101010101" pitchFamily="49" charset="-120"/>
              </a:rPr>
              <a:t>原始碼</a:t>
            </a:r>
            <a:endParaRPr dirty="0">
              <a:ea typeface="華康中黑體" panose="02010609000101010101" pitchFamily="49" charset="-12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ea typeface="華康中黑體" panose="02010609000101010101" pitchFamily="49" charset="-120"/>
              </a:rPr>
              <a:t>Hugging Face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>
                <a:ea typeface="華康中黑體" panose="02010609000101010101" pitchFamily="49" charset="-120"/>
              </a:rPr>
              <a:t>AI </a:t>
            </a:r>
            <a:r>
              <a:rPr dirty="0" err="1">
                <a:ea typeface="華康中黑體" panose="02010609000101010101" pitchFamily="49" charset="-120"/>
              </a:rPr>
              <a:t>模型最大平台</a:t>
            </a:r>
            <a:endParaRPr dirty="0">
              <a:ea typeface="華康中黑體" panose="02010609000101010101" pitchFamily="49" charset="-120"/>
            </a:endParaRPr>
          </a:p>
          <a:p>
            <a:r>
              <a:rPr dirty="0" err="1">
                <a:ea typeface="華康中黑體" panose="02010609000101010101" pitchFamily="49" charset="-120"/>
              </a:rPr>
              <a:t>可直接線上試玩</a:t>
            </a:r>
            <a:endParaRPr lang="en-US" dirty="0">
              <a:ea typeface="華康中黑體" panose="02010609000101010101" pitchFamily="49" charset="-120"/>
            </a:endParaRPr>
          </a:p>
          <a:p>
            <a:pPr marL="0" indent="0">
              <a:buNone/>
            </a:pPr>
            <a:r>
              <a:rPr lang="en-US" altLang="zh-TW" dirty="0">
                <a:ea typeface="華康中黑體" panose="02010609000101010101" pitchFamily="49" charset="-120"/>
              </a:rPr>
              <a:t>    </a:t>
            </a:r>
            <a:r>
              <a:rPr lang="en-US" altLang="zh-TW" dirty="0" err="1">
                <a:ea typeface="華康中黑體" panose="02010609000101010101" pitchFamily="49" charset="-120"/>
                <a:hlinkClick r:id="rId2"/>
              </a:rPr>
              <a:t>codeformer</a:t>
            </a:r>
            <a:endParaRPr lang="en-US" altLang="zh-TW" dirty="0">
              <a:ea typeface="華康中黑體" panose="02010609000101010101" pitchFamily="49" charset="-120"/>
            </a:endParaRPr>
          </a:p>
          <a:p>
            <a:pPr marL="0" indent="0">
              <a:buNone/>
            </a:pPr>
            <a:r>
              <a:rPr lang="en-US" altLang="zh-TW" dirty="0">
                <a:ea typeface="華康中黑體" panose="02010609000101010101" pitchFamily="49" charset="-120"/>
              </a:rPr>
              <a:t>    </a:t>
            </a:r>
            <a:r>
              <a:rPr lang="en-US" altLang="zh-TW" dirty="0">
                <a:ea typeface="華康中黑體" panose="02010609000101010101" pitchFamily="49" charset="-120"/>
                <a:hlinkClick r:id="rId3"/>
              </a:rPr>
              <a:t>z-image-turbo</a:t>
            </a:r>
            <a:endParaRPr lang="en-US" altLang="zh-TW" dirty="0">
              <a:ea typeface="華康中黑體" panose="02010609000101010101" pitchFamily="49" charset="-120"/>
            </a:endParaRPr>
          </a:p>
          <a:p>
            <a:pPr marL="0" indent="0">
              <a:buNone/>
            </a:pPr>
            <a:r>
              <a:rPr lang="en-US" altLang="zh-TW" dirty="0">
                <a:ea typeface="華康中黑體" panose="02010609000101010101" pitchFamily="49" charset="-120"/>
              </a:rPr>
              <a:t>    </a:t>
            </a:r>
            <a:r>
              <a:rPr lang="en-US" altLang="zh-TW" dirty="0">
                <a:ea typeface="華康中黑體" panose="02010609000101010101" pitchFamily="49" charset="-120"/>
                <a:hlinkClick r:id="rId4"/>
              </a:rPr>
              <a:t>wan2.2-animate</a:t>
            </a:r>
            <a:endParaRPr lang="en-US" altLang="zh-TW" dirty="0">
              <a:ea typeface="華康中黑體" panose="02010609000101010101" pitchFamily="49" charset="-120"/>
            </a:endParaRPr>
          </a:p>
          <a:p>
            <a:pPr marL="0" indent="0">
              <a:buNone/>
            </a:pPr>
            <a:r>
              <a:rPr lang="en-US" altLang="zh-TW" dirty="0">
                <a:ea typeface="華康中黑體" panose="02010609000101010101" pitchFamily="49" charset="-120"/>
              </a:rPr>
              <a:t>    </a:t>
            </a:r>
            <a:r>
              <a:rPr lang="en-US" altLang="zh-TW" dirty="0">
                <a:ea typeface="華康中黑體" panose="02010609000101010101" pitchFamily="49" charset="-120"/>
                <a:hlinkClick r:id="rId5"/>
              </a:rPr>
              <a:t>Voice clone</a:t>
            </a:r>
            <a:endParaRPr lang="en-US" altLang="zh-TW" dirty="0">
              <a:ea typeface="華康中黑體" panose="02010609000101010101" pitchFamily="49" charset="-120"/>
            </a:endParaRPr>
          </a:p>
          <a:p>
            <a:endParaRPr dirty="0">
              <a:ea typeface="華康中黑體" panose="02010609000101010101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668117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196A67-7C0B-4892-ABBA-C3037BA60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海報製作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C39D309-7C96-48C5-8D58-FD149E167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96661"/>
            <a:ext cx="6129528" cy="3980301"/>
          </a:xfrm>
        </p:spPr>
        <p:txBody>
          <a:bodyPr/>
          <a:lstStyle/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製作一張海報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 </a:t>
            </a:r>
          </a:p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主標題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「舊期刊大拍賣」</a:t>
            </a:r>
            <a:endParaRPr lang="en-US" altLang="zh-TW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 副標題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「每本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10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元」</a:t>
            </a:r>
            <a:endParaRPr lang="en-US" altLang="zh-TW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 另一標題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「地點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圖書館」 </a:t>
            </a:r>
            <a:endParaRPr lang="en-US" altLang="zh-TW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宣傳語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「即日起拍賣，要買要快。」</a:t>
            </a:r>
            <a:endParaRPr lang="en-US" altLang="zh-TW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  <a:p>
            <a:r>
              <a:rPr lang="en-US" altLang="zh-TW" dirty="0" err="1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Copolit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  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製作 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  <a:sym typeface="Wingdings" panose="05000000000000000000" pitchFamily="2" charset="2"/>
              </a:rPr>
              <a:t></a:t>
            </a:r>
            <a:endParaRPr lang="zh-TW" altLang="en-US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B8B2A20-B317-48DD-B0EE-FD4154798D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792" y="609600"/>
            <a:ext cx="3874008" cy="5724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708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CD4F4EA-5989-4ECD-82D7-736A4DA7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加描述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小女孩開心的找了人來看、來買書。</a:t>
            </a: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CF6593DA-00F4-4880-9A64-6DC224580B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171" y="2250696"/>
            <a:ext cx="5556477" cy="3704318"/>
          </a:xfr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FA71E97B-1BE5-40E6-8E85-44F7008FF4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4258" y="1690687"/>
            <a:ext cx="3120571" cy="468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8836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10EB435-F406-4EAB-A130-9088FD686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Google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  <a:sym typeface="Wingdings" panose="05000000000000000000" pitchFamily="2" charset="2"/>
              </a:rPr>
              <a:t>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 Nano banana pro 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海報製作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 </a:t>
            </a:r>
            <a:endParaRPr lang="zh-TW" altLang="en-US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E8375C35-9F06-47A1-8D67-ABD79A5DD1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82934"/>
            <a:ext cx="2919252" cy="4351338"/>
          </a:xfr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A4AD29F6-1A27-4BF3-8238-E75A0FF992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938" y="2282186"/>
            <a:ext cx="7246862" cy="395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6063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7A6AD3D-FDAC-4DBF-BE6E-357329190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影像合成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(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編輯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)</a:t>
            </a:r>
            <a:endParaRPr lang="zh-TW" altLang="en-US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DBD52C36-370B-4B9D-8556-94311EA4DC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86" y="2394881"/>
            <a:ext cx="1893131" cy="3365944"/>
          </a:xfr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6D71DD49-6A09-4D14-89EC-7CA418F4EF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243" y="2394881"/>
            <a:ext cx="2243963" cy="3365944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A08AF555-6EE0-4F10-BDD0-0EB65A14E7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787" y="2402921"/>
            <a:ext cx="2736748" cy="3365944"/>
          </a:xfrm>
          <a:prstGeom prst="rect">
            <a:avLst/>
          </a:prstGeom>
        </p:spPr>
      </p:pic>
      <p:sp>
        <p:nvSpPr>
          <p:cNvPr id="10" name="箭號: 向右 9">
            <a:extLst>
              <a:ext uri="{FF2B5EF4-FFF2-40B4-BE49-F238E27FC236}">
                <a16:creationId xmlns:a16="http://schemas.microsoft.com/office/drawing/2014/main" id="{D8F5178D-2B6A-45DB-B7CD-5F6DFDD9DB14}"/>
              </a:ext>
            </a:extLst>
          </p:cNvPr>
          <p:cNvSpPr/>
          <p:nvPr/>
        </p:nvSpPr>
        <p:spPr>
          <a:xfrm>
            <a:off x="2507868" y="4085893"/>
            <a:ext cx="384048" cy="283464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十字形 10">
            <a:extLst>
              <a:ext uri="{FF2B5EF4-FFF2-40B4-BE49-F238E27FC236}">
                <a16:creationId xmlns:a16="http://schemas.microsoft.com/office/drawing/2014/main" id="{07802007-2F2E-4D2D-B5FF-DAE886710D47}"/>
              </a:ext>
            </a:extLst>
          </p:cNvPr>
          <p:cNvSpPr/>
          <p:nvPr/>
        </p:nvSpPr>
        <p:spPr>
          <a:xfrm>
            <a:off x="5322403" y="3999025"/>
            <a:ext cx="435229" cy="457200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418853C4-2A29-4C28-9F4A-8835F91ADD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4961" y="2394881"/>
            <a:ext cx="2781349" cy="3356800"/>
          </a:xfrm>
          <a:prstGeom prst="rect">
            <a:avLst/>
          </a:prstGeom>
        </p:spPr>
      </p:pic>
      <p:sp>
        <p:nvSpPr>
          <p:cNvPr id="14" name="等於 13">
            <a:extLst>
              <a:ext uri="{FF2B5EF4-FFF2-40B4-BE49-F238E27FC236}">
                <a16:creationId xmlns:a16="http://schemas.microsoft.com/office/drawing/2014/main" id="{98C758A7-481A-42C0-B6D7-128AA0CD91E2}"/>
              </a:ext>
            </a:extLst>
          </p:cNvPr>
          <p:cNvSpPr/>
          <p:nvPr/>
        </p:nvSpPr>
        <p:spPr>
          <a:xfrm>
            <a:off x="8678695" y="3867225"/>
            <a:ext cx="528106" cy="6126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555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4000">
                <a:solidFill>
                  <a:srgbClr val="78C8FF"/>
                </a:solidFill>
              </a:defRPr>
            </a:pPr>
            <a:r>
              <a:rPr dirty="0" err="1">
                <a:ea typeface="華康中黑體" panose="02010609000101010101" pitchFamily="49" charset="-120"/>
              </a:rPr>
              <a:t>生成式</a:t>
            </a:r>
            <a:r>
              <a:rPr dirty="0">
                <a:ea typeface="華康中黑體" panose="02010609000101010101" pitchFamily="49" charset="-120"/>
              </a:rPr>
              <a:t> AI？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2400">
                <a:solidFill>
                  <a:srgbClr val="C8DCFF"/>
                </a:solidFill>
              </a:defRPr>
            </a:pPr>
            <a:r>
              <a:rPr dirty="0" err="1">
                <a:ea typeface="華康中黑體" panose="02010609000101010101" pitchFamily="49" charset="-120"/>
              </a:rPr>
              <a:t>能夠自行創作內容的人工智慧</a:t>
            </a:r>
            <a:endParaRPr dirty="0">
              <a:ea typeface="華康中黑體" panose="02010609000101010101" pitchFamily="49" charset="-120"/>
            </a:endParaRPr>
          </a:p>
          <a:p>
            <a:pPr>
              <a:defRPr sz="2400">
                <a:solidFill>
                  <a:srgbClr val="C8DCFF"/>
                </a:solidFill>
              </a:defRPr>
            </a:pPr>
            <a:r>
              <a:rPr dirty="0" err="1">
                <a:ea typeface="華康中黑體" panose="02010609000101010101" pitchFamily="49" charset="-120"/>
              </a:rPr>
              <a:t>可產生文字、圖片、聲音、影片</a:t>
            </a:r>
            <a:endParaRPr dirty="0">
              <a:ea typeface="華康中黑體" panose="02010609000101010101" pitchFamily="49" charset="-120"/>
            </a:endParaRPr>
          </a:p>
          <a:p>
            <a:pPr>
              <a:defRPr sz="2400">
                <a:solidFill>
                  <a:srgbClr val="C8DCFF"/>
                </a:solidFill>
              </a:defRPr>
            </a:pPr>
            <a:r>
              <a:rPr dirty="0" err="1">
                <a:ea typeface="華康中黑體" panose="02010609000101010101" pitchFamily="49" charset="-120"/>
              </a:rPr>
              <a:t>廣泛應用於教育、設計、研究</a:t>
            </a:r>
            <a:endParaRPr dirty="0">
              <a:ea typeface="華康中黑體" panose="02010609000101010101" pitchFamily="49" charset="-12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FF9B06D9-912E-4F2C-8301-0278D3F39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7999" y="2248693"/>
            <a:ext cx="3228976" cy="322897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394CF5E-0F1F-412D-ABEB-5ED383618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影像合成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(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編輯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)</a:t>
            </a:r>
            <a:endParaRPr lang="zh-TW" altLang="en-US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E5546AB7-D790-4301-9500-59E9A5B0E5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25" y="2345677"/>
            <a:ext cx="1825389" cy="3194431"/>
          </a:xfr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2F1D73EE-3C3B-45DD-B457-A6B5C4F305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592" y="2345677"/>
            <a:ext cx="2129621" cy="3194432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E31BAA85-85AA-4904-A4BD-D48A6231F5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357700"/>
            <a:ext cx="1906524" cy="322048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BF059BE8-BF51-4AF7-9CA2-3563563938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176" y="2370724"/>
            <a:ext cx="2129621" cy="3194431"/>
          </a:xfrm>
          <a:prstGeom prst="rect">
            <a:avLst/>
          </a:prstGeom>
        </p:spPr>
      </p:pic>
      <p:sp>
        <p:nvSpPr>
          <p:cNvPr id="12" name="十字形 11">
            <a:extLst>
              <a:ext uri="{FF2B5EF4-FFF2-40B4-BE49-F238E27FC236}">
                <a16:creationId xmlns:a16="http://schemas.microsoft.com/office/drawing/2014/main" id="{64B48290-0E82-4BD4-9CB8-943A5D1F4E54}"/>
              </a:ext>
            </a:extLst>
          </p:cNvPr>
          <p:cNvSpPr/>
          <p:nvPr/>
        </p:nvSpPr>
        <p:spPr>
          <a:xfrm>
            <a:off x="5651854" y="3688760"/>
            <a:ext cx="362776" cy="362776"/>
          </a:xfrm>
          <a:prstGeom prst="pl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等於 12">
            <a:extLst>
              <a:ext uri="{FF2B5EF4-FFF2-40B4-BE49-F238E27FC236}">
                <a16:creationId xmlns:a16="http://schemas.microsoft.com/office/drawing/2014/main" id="{17B504A4-2F3C-4CA2-8DC8-85176E0CA50B}"/>
              </a:ext>
            </a:extLst>
          </p:cNvPr>
          <p:cNvSpPr/>
          <p:nvPr/>
        </p:nvSpPr>
        <p:spPr>
          <a:xfrm>
            <a:off x="8107351" y="3656924"/>
            <a:ext cx="512064" cy="455708"/>
          </a:xfrm>
          <a:prstGeom prst="mathEqual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4" name="箭號: 向右 13">
            <a:extLst>
              <a:ext uri="{FF2B5EF4-FFF2-40B4-BE49-F238E27FC236}">
                <a16:creationId xmlns:a16="http://schemas.microsoft.com/office/drawing/2014/main" id="{A85D8126-6E46-4ADF-8BAA-8F1755D70057}"/>
              </a:ext>
            </a:extLst>
          </p:cNvPr>
          <p:cNvSpPr/>
          <p:nvPr/>
        </p:nvSpPr>
        <p:spPr>
          <a:xfrm>
            <a:off x="2790477" y="3640803"/>
            <a:ext cx="504474" cy="458691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9778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FCD89238-9007-4F6C-A4BF-84D9BC7398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029" y="583738"/>
            <a:ext cx="3300037" cy="5532755"/>
          </a:xfr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CA4AC7A0-432F-450C-B598-D1F5024866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589" y="583737"/>
            <a:ext cx="3788137" cy="5532755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B5995C5C-0766-4CC5-BE0D-9D3C7E84CC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73" y="583739"/>
            <a:ext cx="3286233" cy="553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176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C6CB9EC-C2B0-C610-E8C6-150649676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如何利用電腦來解決問題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A8C9C46-01D1-67EE-780B-5AFB6CCE69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程式產生器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VBA</a:t>
            </a:r>
          </a:p>
          <a:p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HTML</a:t>
            </a:r>
          </a:p>
          <a:p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PHP</a:t>
            </a:r>
          </a:p>
          <a:p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MYSQL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898261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3C0A315-535E-451C-9B32-20CB0AD82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第一題 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【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求最高分與次高分的平均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】</a:t>
            </a:r>
            <a:endParaRPr lang="zh-TW" altLang="en-US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9C51130-6A7A-4F36-A1CE-CDC376958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需求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</a:t>
            </a:r>
          </a:p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請幫我寫一個</a:t>
            </a:r>
            <a:r>
              <a:rPr lang="en-US" altLang="zh-TW" dirty="0" err="1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vba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程式。</a:t>
            </a:r>
            <a:endParaRPr lang="en-US" altLang="zh-TW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計算學生成績資料表上的平均。</a:t>
            </a:r>
          </a:p>
          <a:p>
            <a:pPr marL="0" lvl="0" indent="0">
              <a:buNone/>
            </a:pPr>
            <a:endParaRPr lang="en-US" altLang="zh-TW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  <a:p>
            <a:pPr marL="0" lvl="0" indent="0">
              <a:buNone/>
            </a:pP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說明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 </a:t>
            </a:r>
          </a:p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找出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[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學生資料表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]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上的 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(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成績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1~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成績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4) 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中的 最高分與次高分。</a:t>
            </a:r>
          </a:p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平均分數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=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 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(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最高分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+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次高分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)/2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4938252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12AEE97-8F8F-4A63-A4DA-7065FD4EE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第二題 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【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查表轉換成績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】</a:t>
            </a:r>
            <a:endParaRPr lang="zh-TW" altLang="en-US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A10B3AB-7345-4F8C-B3AA-C44E7317AC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lvl="0" indent="0">
              <a:lnSpc>
                <a:spcPct val="120000"/>
              </a:lnSpc>
              <a:buNone/>
            </a:pPr>
            <a:r>
              <a:rPr lang="zh-TW" altLang="en-US" sz="29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需求</a:t>
            </a:r>
            <a:r>
              <a:rPr lang="en-US" altLang="zh-TW" sz="29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 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zh-TW" altLang="en-US" sz="29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請寫一 </a:t>
            </a:r>
            <a:r>
              <a:rPr lang="en-US" altLang="zh-TW" sz="2900" dirty="0" err="1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vba</a:t>
            </a:r>
            <a:r>
              <a:rPr lang="en-US" altLang="zh-TW" sz="29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 </a:t>
            </a:r>
            <a:r>
              <a:rPr lang="zh-TW" altLang="en-US" sz="29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程式，可以求得「</a:t>
            </a:r>
            <a:r>
              <a:rPr lang="en-US" altLang="zh-TW" sz="29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9</a:t>
            </a:r>
            <a:r>
              <a:rPr lang="zh-TW" altLang="en-US" sz="29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分量表」工作表的「平時得分」與「作業得分」。</a:t>
            </a:r>
          </a:p>
          <a:p>
            <a:pPr marL="0" lvl="0" indent="0">
              <a:lnSpc>
                <a:spcPct val="120000"/>
              </a:lnSpc>
              <a:buNone/>
            </a:pPr>
            <a:endParaRPr lang="en-US" altLang="zh-TW" sz="2900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  <a:p>
            <a:pPr marL="0" lvl="0" indent="0">
              <a:lnSpc>
                <a:spcPct val="120000"/>
              </a:lnSpc>
              <a:buNone/>
            </a:pPr>
            <a:r>
              <a:rPr lang="zh-TW" altLang="en-US" sz="29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說明</a:t>
            </a:r>
            <a:r>
              <a:rPr lang="en-US" altLang="zh-TW" sz="29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TW" sz="29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(1)</a:t>
            </a:r>
            <a:r>
              <a:rPr lang="zh-TW" altLang="en-US" sz="29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「平時得分」是由「平時成績」的值經「分數轉換」工作表的「量分」欄變為「得分」欄的值。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TW" sz="29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(2)</a:t>
            </a:r>
            <a:r>
              <a:rPr lang="zh-TW" altLang="en-US" sz="29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「作業得分」是由「作業成績」的值經「分數轉換」工作表的「量分」欄變為「得分」欄的值。</a:t>
            </a:r>
          </a:p>
          <a:p>
            <a:endParaRPr lang="zh-TW" altLang="en-US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454932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15BE920-4DFE-448F-AF49-ADE308B85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第三題 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【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資料查詢練習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】</a:t>
            </a:r>
            <a:endParaRPr lang="zh-TW" altLang="en-US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B0B90E2-B58E-4DCD-89C9-8B5B894B0D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>
              <a:lnSpc>
                <a:spcPct val="100000"/>
              </a:lnSpc>
              <a:buNone/>
            </a:pP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需求</a:t>
            </a:r>
            <a:r>
              <a:rPr lang="en-US" altLang="zh-TW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請幫我寫一個</a:t>
            </a:r>
            <a:r>
              <a:rPr lang="en-US" altLang="zh-TW" sz="2800" dirty="0" err="1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vba</a:t>
            </a: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程式。在「姓名查詢」工作表 </a:t>
            </a:r>
            <a:r>
              <a:rPr lang="en-US" altLang="zh-TW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b1 </a:t>
            </a: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輸入姓名後，執行程式會把「基本資料」中相似「姓名」的員工資料列在「姓名查詢」工作表第五列下方。</a:t>
            </a:r>
          </a:p>
          <a:p>
            <a:pPr marL="0" lvl="0" indent="0">
              <a:lnSpc>
                <a:spcPct val="100000"/>
              </a:lnSpc>
              <a:buNone/>
            </a:pPr>
            <a:endParaRPr lang="zh-TW" altLang="en-US" sz="2800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  <a:p>
            <a:pPr marL="0" lvl="0" indent="0">
              <a:lnSpc>
                <a:spcPct val="100000"/>
              </a:lnSpc>
              <a:buNone/>
            </a:pP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說明</a:t>
            </a:r>
            <a:r>
              <a:rPr lang="en-US" altLang="zh-TW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 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姓名查詢資料為模糊查詢。例如</a:t>
            </a:r>
            <a:r>
              <a:rPr lang="en-US" altLang="zh-TW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b1</a:t>
            </a: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輸入 “林” 會把「基本資料」工作表中姓 ”林” 人都列出來。</a:t>
            </a:r>
          </a:p>
          <a:p>
            <a:endParaRPr lang="zh-TW" altLang="en-US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491280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E486EB1-952B-4968-B2A4-D07436BEC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第四題 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【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業務的總業績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】</a:t>
            </a:r>
            <a:endParaRPr lang="zh-TW" altLang="en-US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944BE8A-0F0B-49AD-AAFA-79361BFB73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2"/>
            <a:ext cx="9613861" cy="3948313"/>
          </a:xfrm>
        </p:spPr>
        <p:txBody>
          <a:bodyPr>
            <a:normAutofit fontScale="70000" lnSpcReduction="20000"/>
          </a:bodyPr>
          <a:lstStyle/>
          <a:p>
            <a:pPr marL="0" lvl="0" indent="0">
              <a:lnSpc>
                <a:spcPct val="120000"/>
              </a:lnSpc>
              <a:buNone/>
            </a:pP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需求</a:t>
            </a:r>
            <a:r>
              <a:rPr lang="en-US" altLang="zh-TW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請幫我寫一個</a:t>
            </a:r>
            <a:r>
              <a:rPr lang="en-US" altLang="zh-TW" sz="2800" dirty="0" err="1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vba</a:t>
            </a: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程式。在「查詢」工作表中，</a:t>
            </a:r>
            <a:r>
              <a:rPr lang="en-US" altLang="zh-TW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B1 </a:t>
            </a: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輸入 「年度」</a:t>
            </a:r>
            <a:r>
              <a:rPr lang="en-US" altLang="zh-TW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b2 </a:t>
            </a: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輸入「業務姓名」。程式到「業務員資料」工作表中找尋符合「年度」與「業務姓名」的資料。並且到「產品資料」找尋「單價」，計算出業務員的業績。</a:t>
            </a:r>
          </a:p>
          <a:p>
            <a:pPr marL="0" lvl="0" indent="0">
              <a:lnSpc>
                <a:spcPct val="120000"/>
              </a:lnSpc>
              <a:buNone/>
            </a:pPr>
            <a:endParaRPr lang="zh-TW" altLang="en-US" sz="2800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  <a:p>
            <a:pPr marL="0" lvl="0" indent="0">
              <a:lnSpc>
                <a:spcPct val="120000"/>
              </a:lnSpc>
              <a:buNone/>
            </a:pP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說明</a:t>
            </a:r>
            <a:r>
              <a:rPr lang="en-US" altLang="zh-TW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 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業績</a:t>
            </a:r>
            <a:r>
              <a:rPr lang="en-US" altLang="zh-TW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=</a:t>
            </a: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單價*數量。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列出來的欄位要有 業務員姓名</a:t>
            </a:r>
            <a:r>
              <a:rPr lang="en-US" altLang="zh-TW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,</a:t>
            </a: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產品代號</a:t>
            </a:r>
            <a:r>
              <a:rPr lang="en-US" altLang="zh-TW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,</a:t>
            </a: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交易年</a:t>
            </a:r>
            <a:r>
              <a:rPr lang="en-US" altLang="zh-TW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, </a:t>
            </a: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交易月</a:t>
            </a:r>
            <a:r>
              <a:rPr lang="en-US" altLang="zh-TW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,</a:t>
            </a: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產品名稱</a:t>
            </a:r>
            <a:r>
              <a:rPr lang="en-US" altLang="zh-TW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,</a:t>
            </a: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數量</a:t>
            </a:r>
            <a:r>
              <a:rPr lang="en-US" altLang="zh-TW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,</a:t>
            </a: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單價</a:t>
            </a:r>
            <a:r>
              <a:rPr lang="en-US" altLang="zh-TW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, </a:t>
            </a: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業績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zh-TW" altLang="en-US" sz="2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列出來的業績最後。要計算出該業務該年度的總業績。</a:t>
            </a:r>
          </a:p>
          <a:p>
            <a:endParaRPr lang="zh-TW" altLang="en-US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743548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FC5330-B382-436F-8D5D-071C26297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第五題 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【</a:t>
            </a:r>
            <a:r>
              <a:rPr lang="zh-TW" altLang="en-US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國高中請假紀錄轉換表</a:t>
            </a:r>
            <a:r>
              <a:rPr lang="en-US" altLang="zh-TW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】</a:t>
            </a:r>
            <a:endParaRPr lang="zh-TW" altLang="en-US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844EF40-98E4-4ABB-98C6-F4DB5E789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112578"/>
            <a:ext cx="9777472" cy="3992193"/>
          </a:xfrm>
        </p:spPr>
        <p:txBody>
          <a:bodyPr>
            <a:noAutofit/>
          </a:bodyPr>
          <a:lstStyle/>
          <a:p>
            <a:pPr marL="0" lvl="0" indent="0">
              <a:lnSpc>
                <a:spcPct val="120000"/>
              </a:lnSpc>
              <a:buNone/>
            </a:pPr>
            <a:r>
              <a:rPr lang="zh-TW" altLang="en-US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需求</a:t>
            </a:r>
            <a:r>
              <a:rPr lang="en-US" altLang="zh-TW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zh-TW" altLang="en-US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請幫我寫一個</a:t>
            </a:r>
            <a:r>
              <a:rPr lang="en-US" altLang="zh-TW" sz="1800" dirty="0" err="1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vba</a:t>
            </a:r>
            <a:r>
              <a:rPr lang="zh-TW" altLang="en-US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程式。該程式會將工作表</a:t>
            </a:r>
            <a:r>
              <a:rPr lang="en-US" altLang="zh-TW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A </a:t>
            </a:r>
            <a:r>
              <a:rPr lang="zh-TW" altLang="en-US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的資料逐筆寫到</a:t>
            </a:r>
            <a:r>
              <a:rPr lang="en-US" altLang="zh-TW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B </a:t>
            </a:r>
            <a:r>
              <a:rPr lang="zh-TW" altLang="en-US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工作表中。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zh-TW" altLang="en-US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說明</a:t>
            </a:r>
            <a:r>
              <a:rPr lang="en-US" altLang="zh-TW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: 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en-US" altLang="zh-TW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1.</a:t>
            </a:r>
            <a:r>
              <a:rPr lang="zh-TW" altLang="en-US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以</a:t>
            </a:r>
            <a:r>
              <a:rPr lang="en-US" altLang="zh-TW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A</a:t>
            </a:r>
            <a:r>
              <a:rPr lang="zh-TW" altLang="en-US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工作表第</a:t>
            </a:r>
            <a:r>
              <a:rPr lang="en-US" altLang="zh-TW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2</a:t>
            </a:r>
            <a:r>
              <a:rPr lang="zh-TW" altLang="en-US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筆為例，取得學號、日期、節次、與缺曠種類，來到工作表 </a:t>
            </a:r>
            <a:r>
              <a:rPr lang="en-US" altLang="zh-TW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B </a:t>
            </a:r>
            <a:r>
              <a:rPr lang="zh-TW" altLang="en-US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第</a:t>
            </a:r>
            <a:r>
              <a:rPr lang="en-US" altLang="zh-TW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2</a:t>
            </a:r>
            <a:r>
              <a:rPr lang="zh-TW" altLang="en-US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列 先填入的學號跟日期，找到欄為「早」的地方填入「生」。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en-US" altLang="zh-TW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2.</a:t>
            </a:r>
            <a:r>
              <a:rPr lang="zh-TW" altLang="en-US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再來</a:t>
            </a:r>
            <a:r>
              <a:rPr lang="en-US" altLang="zh-TW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A</a:t>
            </a:r>
            <a:r>
              <a:rPr lang="zh-TW" altLang="en-US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工作表第</a:t>
            </a:r>
            <a:r>
              <a:rPr lang="en-US" altLang="zh-TW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3</a:t>
            </a:r>
            <a:r>
              <a:rPr lang="zh-TW" altLang="en-US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筆，取得學號、日期、節次與缺曠種類，來到工作表 </a:t>
            </a:r>
            <a:r>
              <a:rPr lang="en-US" altLang="zh-TW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B </a:t>
            </a:r>
            <a:r>
              <a:rPr lang="zh-TW" altLang="en-US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，由於日期、學號相同。所以一樣在第</a:t>
            </a:r>
            <a:r>
              <a:rPr lang="en-US" altLang="zh-TW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2</a:t>
            </a:r>
            <a:r>
              <a:rPr lang="zh-TW" altLang="en-US" sz="1800" dirty="0">
                <a:latin typeface="Adobe 繁黑體 Std B" panose="020B0700000000000000" pitchFamily="34" charset="-120"/>
                <a:ea typeface="華康中黑體" panose="02010609000101010101" pitchFamily="49" charset="-120"/>
              </a:rPr>
              <a:t>列，找到欄為「一」的地方填入「生」。以此類推，直到日期或學號不同時，才換列。</a:t>
            </a:r>
            <a:endParaRPr lang="en-US" altLang="zh-TW" sz="1800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  <a:p>
            <a:pPr marL="0" lvl="0" indent="0">
              <a:lnSpc>
                <a:spcPct val="120000"/>
              </a:lnSpc>
              <a:buNone/>
            </a:pPr>
            <a:endParaRPr lang="zh-TW" altLang="en-US" sz="1800" dirty="0">
              <a:latin typeface="Adobe 繁黑體 Std B" panose="020B0700000000000000" pitchFamily="34" charset="-120"/>
              <a:ea typeface="華康中黑體" panose="02010609000101010101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7255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4000">
                <a:solidFill>
                  <a:srgbClr val="78C8FF"/>
                </a:solidFill>
              </a:defRPr>
            </a:pPr>
            <a:r>
              <a:rPr dirty="0" err="1">
                <a:ea typeface="華康中黑體" panose="02010609000101010101" pitchFamily="49" charset="-120"/>
              </a:rPr>
              <a:t>生成式</a:t>
            </a:r>
            <a:r>
              <a:rPr dirty="0">
                <a:ea typeface="華康中黑體" panose="02010609000101010101" pitchFamily="49" charset="-120"/>
              </a:rPr>
              <a:t> AI </a:t>
            </a:r>
            <a:r>
              <a:rPr dirty="0" err="1">
                <a:ea typeface="華康中黑體" panose="02010609000101010101" pitchFamily="49" charset="-120"/>
              </a:rPr>
              <a:t>的應用</a:t>
            </a:r>
            <a:endParaRPr dirty="0">
              <a:ea typeface="華康中黑體" panose="02010609000101010101" pitchFamily="49" charset="-12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2400">
                <a:solidFill>
                  <a:srgbClr val="C8DCFF"/>
                </a:solidFill>
              </a:defRPr>
            </a:pPr>
            <a:r>
              <a:rPr dirty="0" err="1">
                <a:ea typeface="華康中黑體" panose="02010609000101010101" pitchFamily="49" charset="-120"/>
              </a:rPr>
              <a:t>文字生成：報告、摘要</a:t>
            </a:r>
            <a:r>
              <a:rPr lang="en-US" dirty="0">
                <a:ea typeface="華康中黑體" panose="02010609000101010101" pitchFamily="49" charset="-120"/>
              </a:rPr>
              <a:t>(</a:t>
            </a:r>
            <a:r>
              <a:rPr lang="en-US" dirty="0" err="1">
                <a:ea typeface="華康中黑體" panose="02010609000101010101" pitchFamily="49" charset="-120"/>
              </a:rPr>
              <a:t>notebookLM</a:t>
            </a:r>
            <a:r>
              <a:rPr lang="en-US" dirty="0">
                <a:ea typeface="華康中黑體" panose="02010609000101010101" pitchFamily="49" charset="-120"/>
              </a:rPr>
              <a:t>)</a:t>
            </a:r>
            <a:r>
              <a:rPr dirty="0">
                <a:ea typeface="華康中黑體" panose="02010609000101010101" pitchFamily="49" charset="-120"/>
              </a:rPr>
              <a:t>、</a:t>
            </a:r>
            <a:r>
              <a:rPr dirty="0" err="1">
                <a:ea typeface="華康中黑體" panose="02010609000101010101" pitchFamily="49" charset="-120"/>
              </a:rPr>
              <a:t>程式碼</a:t>
            </a:r>
            <a:endParaRPr dirty="0">
              <a:ea typeface="華康中黑體" panose="02010609000101010101" pitchFamily="49" charset="-120"/>
            </a:endParaRPr>
          </a:p>
          <a:p>
            <a:pPr>
              <a:defRPr sz="2400">
                <a:solidFill>
                  <a:srgbClr val="C8DCFF"/>
                </a:solidFill>
              </a:defRPr>
            </a:pPr>
            <a:r>
              <a:rPr dirty="0" err="1">
                <a:ea typeface="華康中黑體" panose="02010609000101010101" pitchFamily="49" charset="-120"/>
              </a:rPr>
              <a:t>圖片生成：海報、插畫、logo</a:t>
            </a:r>
            <a:endParaRPr dirty="0">
              <a:ea typeface="華康中黑體" panose="02010609000101010101" pitchFamily="49" charset="-120"/>
            </a:endParaRPr>
          </a:p>
          <a:p>
            <a:pPr>
              <a:defRPr sz="2400">
                <a:solidFill>
                  <a:srgbClr val="C8DCFF"/>
                </a:solidFill>
              </a:defRPr>
            </a:pPr>
            <a:r>
              <a:rPr dirty="0" err="1">
                <a:ea typeface="華康中黑體" panose="02010609000101010101" pitchFamily="49" charset="-120"/>
              </a:rPr>
              <a:t>影音生成：配音、影片腳本</a:t>
            </a:r>
            <a:endParaRPr dirty="0">
              <a:ea typeface="華康中黑體" panose="02010609000101010101" pitchFamily="49" charset="-12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4000">
                <a:solidFill>
                  <a:srgbClr val="78C8FF"/>
                </a:solidFill>
              </a:defRPr>
            </a:pPr>
            <a:r>
              <a:rPr dirty="0" err="1">
                <a:ea typeface="華康中黑體" panose="02010609000101010101" pitchFamily="49" charset="-120"/>
              </a:rPr>
              <a:t>生成式</a:t>
            </a:r>
            <a:r>
              <a:rPr dirty="0">
                <a:ea typeface="華康中黑體" panose="02010609000101010101" pitchFamily="49" charset="-120"/>
              </a:rPr>
              <a:t> AI </a:t>
            </a:r>
            <a:r>
              <a:rPr dirty="0" err="1">
                <a:ea typeface="華康中黑體" panose="02010609000101010101" pitchFamily="49" charset="-120"/>
              </a:rPr>
              <a:t>如何運作</a:t>
            </a:r>
            <a:r>
              <a:rPr dirty="0">
                <a:ea typeface="華康中黑體" panose="02010609000101010101" pitchFamily="49" charset="-120"/>
              </a:rPr>
              <a:t>？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2400">
                <a:solidFill>
                  <a:srgbClr val="C8DCFF"/>
                </a:solidFill>
              </a:defRPr>
            </a:pPr>
            <a:r>
              <a:rPr dirty="0" err="1">
                <a:ea typeface="華康中黑體" panose="02010609000101010101" pitchFamily="49" charset="-120"/>
              </a:rPr>
              <a:t>讀懂指令</a:t>
            </a:r>
            <a:r>
              <a:rPr dirty="0">
                <a:ea typeface="華康中黑體" panose="02010609000101010101" pitchFamily="49" charset="-120"/>
              </a:rPr>
              <a:t> → </a:t>
            </a:r>
            <a:r>
              <a:rPr dirty="0" err="1">
                <a:ea typeface="華康中黑體" panose="02010609000101010101" pitchFamily="49" charset="-120"/>
              </a:rPr>
              <a:t>預測內容</a:t>
            </a:r>
            <a:r>
              <a:rPr dirty="0">
                <a:ea typeface="華康中黑體" panose="02010609000101010101" pitchFamily="49" charset="-120"/>
              </a:rPr>
              <a:t> → </a:t>
            </a:r>
            <a:r>
              <a:rPr dirty="0" err="1">
                <a:ea typeface="華康中黑體" panose="02010609000101010101" pitchFamily="49" charset="-120"/>
              </a:rPr>
              <a:t>生成輸出</a:t>
            </a:r>
            <a:endParaRPr dirty="0">
              <a:ea typeface="華康中黑體" panose="02010609000101010101" pitchFamily="49" charset="-120"/>
            </a:endParaRPr>
          </a:p>
          <a:p>
            <a:pPr>
              <a:defRPr sz="2400">
                <a:solidFill>
                  <a:srgbClr val="C8DCFF"/>
                </a:solidFill>
              </a:defRPr>
            </a:pPr>
            <a:r>
              <a:rPr dirty="0" err="1">
                <a:ea typeface="華康中黑體" panose="02010609000101010101" pitchFamily="49" charset="-120"/>
              </a:rPr>
              <a:t>基於大型語言模型（LLM）訓練</a:t>
            </a:r>
            <a:endParaRPr dirty="0">
              <a:ea typeface="華康中黑體" panose="02010609000101010101" pitchFamily="49" charset="-120"/>
            </a:endParaRPr>
          </a:p>
          <a:p>
            <a:pPr>
              <a:defRPr sz="2400">
                <a:solidFill>
                  <a:srgbClr val="C8DCFF"/>
                </a:solidFill>
              </a:defRPr>
            </a:pPr>
            <a:r>
              <a:rPr dirty="0">
                <a:ea typeface="華康中黑體" panose="02010609000101010101" pitchFamily="49" charset="-120"/>
              </a:rPr>
              <a:t>以 Transformer </a:t>
            </a:r>
            <a:r>
              <a:rPr dirty="0" err="1">
                <a:ea typeface="華康中黑體" panose="02010609000101010101" pitchFamily="49" charset="-120"/>
              </a:rPr>
              <a:t>架構為核心</a:t>
            </a:r>
            <a:endParaRPr lang="en-US" altLang="zh-TW" dirty="0">
              <a:ea typeface="華康中黑體" panose="02010609000101010101" pitchFamily="49" charset="-120"/>
            </a:endParaRPr>
          </a:p>
          <a:p>
            <a:pPr>
              <a:defRPr sz="2400">
                <a:solidFill>
                  <a:srgbClr val="C8DCFF"/>
                </a:solidFill>
              </a:defRPr>
            </a:pPr>
            <a:endParaRPr lang="en-US" altLang="zh-TW" dirty="0">
              <a:ea typeface="華康中黑體" panose="02010609000101010101" pitchFamily="49" charset="-120"/>
            </a:endParaRPr>
          </a:p>
          <a:p>
            <a:pPr>
              <a:defRPr sz="2400">
                <a:solidFill>
                  <a:srgbClr val="C8DCFF"/>
                </a:solidFill>
              </a:defRPr>
            </a:pPr>
            <a:r>
              <a:rPr lang="en-US" altLang="zh-TW" dirty="0">
                <a:ea typeface="華康中黑體" panose="02010609000101010101" pitchFamily="49" charset="-120"/>
              </a:rPr>
              <a:t>Transformer </a:t>
            </a:r>
            <a:r>
              <a:rPr lang="zh-TW" altLang="en-US" dirty="0">
                <a:ea typeface="華康中黑體" panose="02010609000101010101" pitchFamily="49" charset="-120"/>
              </a:rPr>
              <a:t>是一種利用 </a:t>
            </a:r>
            <a:r>
              <a:rPr lang="en-US" altLang="zh-TW" dirty="0">
                <a:ea typeface="華康中黑體" panose="02010609000101010101" pitchFamily="49" charset="-120"/>
              </a:rPr>
              <a:t>Attention</a:t>
            </a:r>
            <a:r>
              <a:rPr lang="zh-TW" altLang="en-US" dirty="0">
                <a:ea typeface="華康中黑體" panose="02010609000101010101" pitchFamily="49" charset="-120"/>
              </a:rPr>
              <a:t>（注意力）來理解序列資料的神經網路架構，使 </a:t>
            </a:r>
            <a:r>
              <a:rPr lang="en-US" altLang="zh-TW" dirty="0">
                <a:ea typeface="華康中黑體" panose="02010609000101010101" pitchFamily="49" charset="-120"/>
              </a:rPr>
              <a:t>AI </a:t>
            </a:r>
            <a:r>
              <a:rPr lang="zh-TW" altLang="en-US" dirty="0">
                <a:ea typeface="華康中黑體" panose="02010609000101010101" pitchFamily="49" charset="-120"/>
              </a:rPr>
              <a:t>能更快、更準、更聰明地理解與生成語言，是現代生成式 </a:t>
            </a:r>
            <a:r>
              <a:rPr lang="en-US" altLang="zh-TW" dirty="0">
                <a:ea typeface="華康中黑體" panose="02010609000101010101" pitchFamily="49" charset="-120"/>
              </a:rPr>
              <a:t>AI </a:t>
            </a:r>
            <a:r>
              <a:rPr lang="zh-TW" altLang="en-US" dirty="0">
                <a:ea typeface="華康中黑體" panose="02010609000101010101" pitchFamily="49" charset="-120"/>
              </a:rPr>
              <a:t>的核心技術。</a:t>
            </a:r>
            <a:endParaRPr lang="en-US" dirty="0">
              <a:ea typeface="華康中黑體" panose="02010609000101010101" pitchFamily="49" charset="-12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4000">
                <a:solidFill>
                  <a:srgbClr val="78C8FF"/>
                </a:solidFill>
              </a:defRPr>
            </a:pPr>
            <a:r>
              <a:rPr lang="zh-TW" altLang="en-US" dirty="0">
                <a:ea typeface="華康中黑體" panose="02010609000101010101" pitchFamily="49" charset="-120"/>
              </a:rPr>
              <a:t>各大主流</a:t>
            </a:r>
            <a:r>
              <a:rPr dirty="0">
                <a:ea typeface="華康中黑體" panose="02010609000101010101" pitchFamily="49" charset="-120"/>
              </a:rPr>
              <a:t> AI </a:t>
            </a:r>
            <a:r>
              <a:rPr lang="zh-TW" altLang="en-US" dirty="0">
                <a:ea typeface="華康中黑體" panose="02010609000101010101" pitchFamily="49" charset="-120"/>
              </a:rPr>
              <a:t>公司網站</a:t>
            </a:r>
            <a:endParaRPr dirty="0">
              <a:ea typeface="華康中黑體" panose="02010609000101010101" pitchFamily="49" charset="-12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2400">
                <a:solidFill>
                  <a:srgbClr val="C8DCFF"/>
                </a:solidFill>
              </a:defRPr>
            </a:pPr>
            <a:r>
              <a:rPr lang="en-US" altLang="zh-TW" dirty="0">
                <a:ea typeface="華康中黑體" panose="02010609000101010101" pitchFamily="49" charset="-120"/>
              </a:rPr>
              <a:t>OPEN</a:t>
            </a:r>
            <a:r>
              <a:rPr lang="zh-TW" altLang="en-US" dirty="0">
                <a:ea typeface="華康中黑體" panose="02010609000101010101" pitchFamily="49" charset="-120"/>
              </a:rPr>
              <a:t> </a:t>
            </a:r>
            <a:r>
              <a:rPr lang="en-US" altLang="zh-TW" dirty="0">
                <a:ea typeface="華康中黑體" panose="02010609000101010101" pitchFamily="49" charset="-120"/>
              </a:rPr>
              <a:t>AI  (</a:t>
            </a:r>
            <a:r>
              <a:rPr lang="en-US" altLang="zh-TW" dirty="0" err="1">
                <a:ea typeface="華康中黑體" panose="02010609000101010101" pitchFamily="49" charset="-120"/>
              </a:rPr>
              <a:t>chatGTP</a:t>
            </a:r>
            <a:r>
              <a:rPr lang="zh-TW" altLang="en-US" dirty="0">
                <a:ea typeface="華康中黑體" panose="02010609000101010101" pitchFamily="49" charset="-120"/>
              </a:rPr>
              <a:t>、</a:t>
            </a:r>
            <a:r>
              <a:rPr lang="en-US" altLang="zh-TW" dirty="0">
                <a:ea typeface="華康中黑體" panose="02010609000101010101" pitchFamily="49" charset="-120"/>
              </a:rPr>
              <a:t> )</a:t>
            </a:r>
          </a:p>
          <a:p>
            <a:pPr>
              <a:defRPr sz="2400">
                <a:solidFill>
                  <a:srgbClr val="C8DCFF"/>
                </a:solidFill>
              </a:defRPr>
            </a:pPr>
            <a:r>
              <a:rPr lang="en-US" dirty="0">
                <a:ea typeface="華康中黑體" panose="02010609000101010101" pitchFamily="49" charset="-120"/>
              </a:rPr>
              <a:t>Google AI (</a:t>
            </a:r>
            <a:r>
              <a:rPr lang="en-US" dirty="0" err="1">
                <a:ea typeface="華康中黑體" panose="02010609000101010101" pitchFamily="49" charset="-120"/>
              </a:rPr>
              <a:t>gimini</a:t>
            </a:r>
            <a:r>
              <a:rPr lang="en-US" dirty="0">
                <a:ea typeface="華康中黑體" panose="02010609000101010101" pitchFamily="49" charset="-120"/>
              </a:rPr>
              <a:t> 3 </a:t>
            </a:r>
            <a:r>
              <a:rPr lang="zh-TW" altLang="en-US" dirty="0">
                <a:ea typeface="華康中黑體" panose="02010609000101010101" pitchFamily="49" charset="-120"/>
              </a:rPr>
              <a:t>、</a:t>
            </a:r>
            <a:r>
              <a:rPr lang="en-US" altLang="zh-TW" dirty="0">
                <a:ea typeface="華康中黑體" panose="02010609000101010101" pitchFamily="49" charset="-120"/>
              </a:rPr>
              <a:t>ai studio </a:t>
            </a:r>
            <a:r>
              <a:rPr lang="zh-TW" altLang="en-US" dirty="0">
                <a:ea typeface="華康中黑體" panose="02010609000101010101" pitchFamily="49" charset="-120"/>
              </a:rPr>
              <a:t> </a:t>
            </a:r>
            <a:r>
              <a:rPr lang="en-US" dirty="0">
                <a:ea typeface="華康中黑體" panose="02010609000101010101" pitchFamily="49" charset="-120"/>
              </a:rPr>
              <a:t>)</a:t>
            </a:r>
          </a:p>
          <a:p>
            <a:pPr>
              <a:defRPr sz="2400">
                <a:solidFill>
                  <a:srgbClr val="C8DCFF"/>
                </a:solidFill>
              </a:defRPr>
            </a:pPr>
            <a:r>
              <a:rPr lang="en-US" dirty="0">
                <a:ea typeface="華康中黑體" panose="02010609000101010101" pitchFamily="49" charset="-120"/>
              </a:rPr>
              <a:t>Microsoft AI (</a:t>
            </a:r>
            <a:r>
              <a:rPr lang="en-US" dirty="0" err="1">
                <a:ea typeface="華康中黑體" panose="02010609000101010101" pitchFamily="49" charset="-120"/>
              </a:rPr>
              <a:t>copolit</a:t>
            </a:r>
            <a:r>
              <a:rPr lang="zh-TW" altLang="en-US" dirty="0">
                <a:ea typeface="華康中黑體" panose="02010609000101010101" pitchFamily="49" charset="-120"/>
              </a:rPr>
              <a:t>、</a:t>
            </a:r>
            <a:r>
              <a:rPr lang="en-US" dirty="0">
                <a:ea typeface="華康中黑體" panose="02010609000101010101" pitchFamily="49" charset="-120"/>
              </a:rPr>
              <a:t>)</a:t>
            </a:r>
          </a:p>
          <a:p>
            <a:pPr>
              <a:defRPr sz="2400">
                <a:solidFill>
                  <a:srgbClr val="C8DCFF"/>
                </a:solidFill>
              </a:defRPr>
            </a:pPr>
            <a:r>
              <a:rPr lang="zh-TW" altLang="en-US" dirty="0">
                <a:ea typeface="華康中黑體" panose="02010609000101010101" pitchFamily="49" charset="-120"/>
              </a:rPr>
              <a:t>亞馬遜、甲骨文。</a:t>
            </a:r>
            <a:endParaRPr lang="en-US" altLang="zh-TW" dirty="0">
              <a:ea typeface="華康中黑體" panose="02010609000101010101" pitchFamily="49" charset="-120"/>
            </a:endParaRPr>
          </a:p>
          <a:p>
            <a:pPr>
              <a:defRPr sz="2400">
                <a:solidFill>
                  <a:srgbClr val="C8DCFF"/>
                </a:solidFill>
              </a:defRPr>
            </a:pPr>
            <a:endParaRPr lang="en-US" dirty="0">
              <a:ea typeface="華康中黑體" panose="02010609000101010101" pitchFamily="49" charset="-120"/>
            </a:endParaRPr>
          </a:p>
          <a:p>
            <a:pPr>
              <a:defRPr sz="2400">
                <a:solidFill>
                  <a:srgbClr val="C8DCFF"/>
                </a:solidFill>
              </a:defRPr>
            </a:pPr>
            <a:endParaRPr dirty="0">
              <a:ea typeface="華康中黑體" panose="02010609000101010101" pitchFamily="49" charset="-12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4255504-A8B8-4CA0-A83C-9BB0101AD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ea typeface="華康中黑體" panose="02010609000101010101" pitchFamily="49" charset="-120"/>
              </a:rPr>
              <a:t>非主流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6420360-41A0-4AD5-9A39-0605AAE60E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en-US" dirty="0">
                <a:ea typeface="華康中黑體" panose="02010609000101010101" pitchFamily="49" charset="-120"/>
              </a:rPr>
              <a:t>馬斯克</a:t>
            </a:r>
            <a:endParaRPr lang="en-US" altLang="zh-TW" dirty="0">
              <a:ea typeface="華康中黑體" panose="02010609000101010101" pitchFamily="49" charset="-120"/>
              <a:hlinkClick r:id="rId2"/>
            </a:endParaRPr>
          </a:p>
          <a:p>
            <a:r>
              <a:rPr lang="en-US" altLang="zh-TW" dirty="0">
                <a:ea typeface="華康中黑體" panose="02010609000101010101" pitchFamily="49" charset="-120"/>
                <a:hlinkClick r:id="rId2"/>
              </a:rPr>
              <a:t>Grok</a:t>
            </a:r>
            <a:endParaRPr lang="en-US" altLang="zh-TW" dirty="0">
              <a:ea typeface="華康中黑體" panose="02010609000101010101" pitchFamily="49" charset="-120"/>
            </a:endParaRPr>
          </a:p>
          <a:p>
            <a:endParaRPr lang="en-US" altLang="zh-TW" dirty="0">
              <a:ea typeface="華康中黑體" panose="02010609000101010101" pitchFamily="49" charset="-120"/>
            </a:endParaRPr>
          </a:p>
          <a:p>
            <a:endParaRPr lang="en-US" altLang="zh-TW" dirty="0">
              <a:ea typeface="華康中黑體" panose="02010609000101010101" pitchFamily="49" charset="-120"/>
            </a:endParaRPr>
          </a:p>
          <a:p>
            <a:pPr marL="0" indent="0">
              <a:buNone/>
            </a:pPr>
            <a:r>
              <a:rPr lang="zh-TW" altLang="en-US" dirty="0">
                <a:ea typeface="華康中黑體" panose="02010609000101010101" pitchFamily="49" charset="-120"/>
              </a:rPr>
              <a:t>大陸網站</a:t>
            </a:r>
            <a:endParaRPr lang="en-US" altLang="zh-TW" dirty="0">
              <a:ea typeface="華康中黑體" panose="02010609000101010101" pitchFamily="49" charset="-120"/>
            </a:endParaRPr>
          </a:p>
          <a:p>
            <a:r>
              <a:rPr lang="en-US" altLang="zh-TW" dirty="0">
                <a:ea typeface="華康中黑體" panose="02010609000101010101" pitchFamily="49" charset="-120"/>
              </a:rPr>
              <a:t>wan</a:t>
            </a:r>
          </a:p>
          <a:p>
            <a:r>
              <a:rPr lang="en-US" altLang="zh-TW" dirty="0">
                <a:ea typeface="華康中黑體" panose="02010609000101010101" pitchFamily="49" charset="-120"/>
                <a:hlinkClick r:id="rId3"/>
              </a:rPr>
              <a:t>Qwen</a:t>
            </a:r>
            <a:r>
              <a:rPr lang="en-US" altLang="zh-TW" dirty="0">
                <a:ea typeface="華康中黑體" panose="02010609000101010101" pitchFamily="49" charset="-120"/>
              </a:rPr>
              <a:t> (</a:t>
            </a:r>
            <a:r>
              <a:rPr lang="zh-TW" altLang="en-US" dirty="0">
                <a:ea typeface="華康中黑體" panose="02010609000101010101" pitchFamily="49" charset="-120"/>
              </a:rPr>
              <a:t>千問</a:t>
            </a:r>
            <a:r>
              <a:rPr lang="en-US" altLang="zh-TW" dirty="0">
                <a:ea typeface="華康中黑體" panose="02010609000101010101" pitchFamily="49" charset="-120"/>
              </a:rPr>
              <a:t>)</a:t>
            </a:r>
          </a:p>
          <a:p>
            <a:r>
              <a:rPr lang="zh-TW" altLang="en-US" dirty="0">
                <a:ea typeface="華康中黑體" panose="02010609000101010101" pitchFamily="49" charset="-120"/>
                <a:hlinkClick r:id="rId4"/>
              </a:rPr>
              <a:t>即夢</a:t>
            </a:r>
            <a:endParaRPr lang="en-US" altLang="zh-TW" dirty="0">
              <a:ea typeface="華康中黑體" panose="02010609000101010101" pitchFamily="49" charset="-120"/>
            </a:endParaRPr>
          </a:p>
          <a:p>
            <a:endParaRPr lang="zh-TW" altLang="en-US" dirty="0">
              <a:ea typeface="華康中黑體" panose="02010609000101010101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15781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93D7B05-CFD5-44AE-82A6-BFB3AF41B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ea typeface="華康中黑體" panose="02010609000101010101" pitchFamily="49" charset="-120"/>
              </a:rPr>
              <a:t>產生文字、圖畫、影片、音樂的提示詞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7B0FF1B-15AA-466E-8EAD-EE107E5017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>
                <a:ea typeface="華康中黑體" panose="02010609000101010101" pitchFamily="49" charset="-120"/>
              </a:rPr>
              <a:t>練習產生 文字、圖片、影片、聲音。</a:t>
            </a:r>
            <a:endParaRPr lang="en-US" altLang="zh-TW" dirty="0">
              <a:ea typeface="華康中黑體" panose="02010609000101010101" pitchFamily="49" charset="-120"/>
            </a:endParaRPr>
          </a:p>
          <a:p>
            <a:endParaRPr lang="en-US" altLang="zh-TW" dirty="0">
              <a:ea typeface="華康中黑體" panose="02010609000101010101" pitchFamily="49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dirty="0">
                <a:ea typeface="華康中黑體" panose="02010609000101010101" pitchFamily="49" charset="-120"/>
              </a:rPr>
              <a:t>文生圖</a:t>
            </a:r>
            <a:endParaRPr lang="en-US" altLang="zh-TW" dirty="0">
              <a:ea typeface="華康中黑體" panose="02010609000101010101" pitchFamily="49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dirty="0">
                <a:ea typeface="華康中黑體" panose="02010609000101010101" pitchFamily="49" charset="-120"/>
              </a:rPr>
              <a:t>圖生圖</a:t>
            </a:r>
            <a:endParaRPr lang="en-US" altLang="zh-TW" dirty="0">
              <a:ea typeface="華康中黑體" panose="02010609000101010101" pitchFamily="49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dirty="0">
                <a:ea typeface="華康中黑體" panose="02010609000101010101" pitchFamily="49" charset="-120"/>
              </a:rPr>
              <a:t>文生影片</a:t>
            </a:r>
            <a:endParaRPr lang="en-US" altLang="zh-TW" dirty="0">
              <a:ea typeface="華康中黑體" panose="02010609000101010101" pitchFamily="49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dirty="0">
                <a:ea typeface="華康中黑體" panose="02010609000101010101" pitchFamily="49" charset="-120"/>
              </a:rPr>
              <a:t>圖生影片</a:t>
            </a:r>
            <a:endParaRPr lang="en-US" altLang="zh-TW" dirty="0">
              <a:ea typeface="華康中黑體" panose="02010609000101010101" pitchFamily="49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dirty="0">
                <a:ea typeface="華康中黑體" panose="02010609000101010101" pitchFamily="49" charset="-120"/>
              </a:rPr>
              <a:t>文聲音樂。</a:t>
            </a:r>
            <a:endParaRPr lang="en-US" altLang="zh-TW" dirty="0">
              <a:ea typeface="華康中黑體" panose="02010609000101010101" pitchFamily="49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dirty="0">
                <a:ea typeface="華康中黑體" panose="02010609000101010101" pitchFamily="49" charset="-120"/>
              </a:rPr>
              <a:t>文、圖生音樂。</a:t>
            </a:r>
            <a:endParaRPr lang="en-US" altLang="zh-TW" dirty="0">
              <a:ea typeface="華康中黑體" panose="02010609000101010101" pitchFamily="49" charset="-120"/>
            </a:endParaRPr>
          </a:p>
          <a:p>
            <a:endParaRPr lang="en-US" altLang="zh-TW" dirty="0">
              <a:ea typeface="華康中黑體" panose="02010609000101010101" pitchFamily="49" charset="-120"/>
            </a:endParaRPr>
          </a:p>
          <a:p>
            <a:endParaRPr lang="en-US" altLang="zh-TW" dirty="0">
              <a:ea typeface="華康中黑體" panose="02010609000101010101" pitchFamily="49" charset="-120"/>
            </a:endParaRPr>
          </a:p>
          <a:p>
            <a:endParaRPr lang="en-US" altLang="zh-TW" dirty="0">
              <a:ea typeface="華康中黑體" panose="02010609000101010101" pitchFamily="49" charset="-120"/>
            </a:endParaRPr>
          </a:p>
          <a:p>
            <a:endParaRPr lang="zh-TW" altLang="en-US" dirty="0">
              <a:ea typeface="華康中黑體" panose="02010609000101010101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88332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EA9982E-C589-E4A4-2189-1C015509F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ea typeface="華康中黑體" panose="02010609000101010101" pitchFamily="49" charset="-120"/>
              </a:rPr>
              <a:t>使用 </a:t>
            </a:r>
            <a:r>
              <a:rPr lang="en-US" altLang="zh-TW" dirty="0">
                <a:ea typeface="華康中黑體" panose="02010609000101010101" pitchFamily="49" charset="-120"/>
              </a:rPr>
              <a:t>AI</a:t>
            </a:r>
            <a:r>
              <a:rPr lang="zh-TW" altLang="en-US" dirty="0">
                <a:ea typeface="華康中黑體" panose="02010609000101010101" pitchFamily="49" charset="-120"/>
              </a:rPr>
              <a:t> 產生提示詞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8E3A0C2-3049-EDB3-7F7D-40095177D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>
                <a:ea typeface="華康中黑體" panose="02010609000101010101" pitchFamily="49" charset="-120"/>
              </a:rPr>
              <a:t>交談式產生提示詞或直接接受後再修改。</a:t>
            </a:r>
            <a:endParaRPr lang="en-US" altLang="zh-TW" dirty="0">
              <a:ea typeface="華康中黑體" panose="02010609000101010101" pitchFamily="49" charset="-120"/>
            </a:endParaRPr>
          </a:p>
          <a:p>
            <a:endParaRPr lang="en-US" altLang="zh-TW" dirty="0">
              <a:ea typeface="華康中黑體" panose="02010609000101010101" pitchFamily="49" charset="-120"/>
            </a:endParaRPr>
          </a:p>
          <a:p>
            <a:r>
              <a:rPr lang="en-US" altLang="zh-TW" dirty="0">
                <a:ea typeface="華康中黑體" panose="02010609000101010101" pitchFamily="49" charset="-120"/>
                <a:hlinkClick r:id="rId2"/>
              </a:rPr>
              <a:t>http://1.34.1.89/</a:t>
            </a:r>
            <a:endParaRPr lang="en-US" altLang="zh-TW" dirty="0">
              <a:ea typeface="華康中黑體" panose="02010609000101010101" pitchFamily="49" charset="-120"/>
            </a:endParaRPr>
          </a:p>
          <a:p>
            <a:endParaRPr lang="en-US" altLang="zh-TW" dirty="0">
              <a:ea typeface="華康中黑體" panose="02010609000101010101" pitchFamily="49" charset="-120"/>
            </a:endParaRPr>
          </a:p>
          <a:p>
            <a:endParaRPr lang="en-US" altLang="zh-TW" dirty="0">
              <a:ea typeface="華康中黑體" panose="02010609000101010101" pitchFamily="49" charset="-120"/>
            </a:endParaRPr>
          </a:p>
          <a:p>
            <a:endParaRPr lang="zh-TW" altLang="en-US" dirty="0">
              <a:ea typeface="華康中黑體" panose="02010609000101010101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322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E8D70BE-7C4F-45F7-D535-1D7EA7D8A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4136123" cy="1080938"/>
          </a:xfrm>
        </p:spPr>
        <p:txBody>
          <a:bodyPr>
            <a:normAutofit/>
          </a:bodyPr>
          <a:lstStyle/>
          <a:p>
            <a:r>
              <a:rPr lang="zh-TW" altLang="en-US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海報製作 </a:t>
            </a:r>
            <a:r>
              <a:rPr lang="en-US" altLang="zh-TW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1</a:t>
            </a:r>
            <a:endParaRPr lang="zh-TW" altLang="en-US" dirty="0">
              <a:latin typeface="微軟正黑體" panose="020B0604030504040204" pitchFamily="34" charset="-120"/>
              <a:ea typeface="華康中黑體" panose="02010609000101010101" pitchFamily="49" charset="-12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7624270-EE0A-8E02-A2D9-F15CE3ADD5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4136123" cy="3599316"/>
          </a:xfrm>
        </p:spPr>
        <p:txBody>
          <a:bodyPr>
            <a:normAutofit/>
          </a:bodyPr>
          <a:lstStyle/>
          <a:p>
            <a:r>
              <a:rPr lang="zh-TW" altLang="en-US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製作一張海報</a:t>
            </a:r>
            <a:r>
              <a:rPr lang="en-US" altLang="zh-TW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: </a:t>
            </a:r>
          </a:p>
          <a:p>
            <a:r>
              <a:rPr lang="zh-TW" altLang="en-US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方向</a:t>
            </a:r>
            <a:r>
              <a:rPr lang="en-US" altLang="zh-TW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: </a:t>
            </a:r>
            <a:r>
              <a:rPr lang="zh-TW" altLang="en-US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横向</a:t>
            </a:r>
            <a:r>
              <a:rPr lang="en-US" altLang="zh-TW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(4:3)</a:t>
            </a:r>
          </a:p>
          <a:p>
            <a:r>
              <a:rPr lang="zh-TW" altLang="en-US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主標題</a:t>
            </a:r>
            <a:r>
              <a:rPr lang="en-US" altLang="zh-TW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:</a:t>
            </a:r>
            <a:r>
              <a:rPr lang="zh-TW" altLang="en-US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「</a:t>
            </a:r>
            <a:r>
              <a:rPr lang="en-US" altLang="zh-TW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114</a:t>
            </a:r>
            <a:r>
              <a:rPr lang="zh-TW" altLang="en-US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學年度昌平國小家長說明會」</a:t>
            </a:r>
          </a:p>
          <a:p>
            <a:r>
              <a:rPr lang="zh-TW" altLang="en-US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副標題</a:t>
            </a:r>
            <a:r>
              <a:rPr lang="en-US" altLang="zh-TW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:</a:t>
            </a:r>
            <a:r>
              <a:rPr lang="zh-TW" altLang="en-US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「歡迎蒞臨，請上厚生廳七樓。」</a:t>
            </a:r>
          </a:p>
          <a:p>
            <a:r>
              <a:rPr lang="zh-TW" altLang="en-US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海報呈現畫面描述</a:t>
            </a:r>
            <a:r>
              <a:rPr lang="en-US" altLang="zh-TW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: </a:t>
            </a:r>
          </a:p>
          <a:p>
            <a:r>
              <a:rPr lang="zh-TW" altLang="en-US" sz="1800" dirty="0">
                <a:latin typeface="微軟正黑體" panose="020B0604030504040204" pitchFamily="34" charset="-120"/>
                <a:ea typeface="華康中黑體" panose="02010609000101010101" pitchFamily="49" charset="-120"/>
              </a:rPr>
              <a:t>花、人、電梯、書、女學生。</a:t>
            </a:r>
          </a:p>
        </p:txBody>
      </p:sp>
      <p:pic>
        <p:nvPicPr>
          <p:cNvPr id="7" name="圖片 6" descr="一張含有 花, 服裝, 文字, 女孩 的圖片&#10;&#10;AI 產生的內容可能不正確。">
            <a:extLst>
              <a:ext uri="{FF2B5EF4-FFF2-40B4-BE49-F238E27FC236}">
                <a16:creationId xmlns:a16="http://schemas.microsoft.com/office/drawing/2014/main" id="{BEC08A53-F71D-03AF-B4B5-A0489B60E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090" y="1057964"/>
            <a:ext cx="6303134" cy="4711592"/>
          </a:xfrm>
          <a:prstGeom prst="rect">
            <a:avLst/>
          </a:prstGeom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1011094"/>
      </p:ext>
    </p:extLst>
  </p:cSld>
  <p:clrMapOvr>
    <a:masterClrMapping/>
  </p:clrMapOvr>
</p:sld>
</file>

<file path=ppt/theme/theme1.xml><?xml version="1.0" encoding="utf-8"?>
<a:theme xmlns:a="http://schemas.openxmlformats.org/drawingml/2006/main" name="柏林">
  <a:themeElements>
    <a:clrScheme name="柏林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柏林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柏林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TM04033917[[fn=柏林]]</Template>
  <TotalTime>231</TotalTime>
  <Words>1081</Words>
  <Application>Microsoft Office PowerPoint</Application>
  <PresentationFormat>寬螢幕</PresentationFormat>
  <Paragraphs>140</Paragraphs>
  <Slides>27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34" baseType="lpstr">
      <vt:lpstr>Adobe 繁黑體 Std B</vt:lpstr>
      <vt:lpstr>華康中黑體</vt:lpstr>
      <vt:lpstr>微軟正黑體</vt:lpstr>
      <vt:lpstr>Arial</vt:lpstr>
      <vt:lpstr>Calibri</vt:lpstr>
      <vt:lpstr>Trebuchet MS</vt:lpstr>
      <vt:lpstr>柏林</vt:lpstr>
      <vt:lpstr>日常行政工作的 AI 應用</vt:lpstr>
      <vt:lpstr>生成式 AI？</vt:lpstr>
      <vt:lpstr>生成式 AI 的應用</vt:lpstr>
      <vt:lpstr>生成式 AI 如何運作？</vt:lpstr>
      <vt:lpstr>各大主流 AI 公司網站</vt:lpstr>
      <vt:lpstr>非主流</vt:lpstr>
      <vt:lpstr>產生文字、圖畫、影片、音樂的提示詞</vt:lpstr>
      <vt:lpstr>使用 AI 產生提示詞</vt:lpstr>
      <vt:lpstr>海報製作 1</vt:lpstr>
      <vt:lpstr>海報製作 2</vt:lpstr>
      <vt:lpstr>AI 硬體</vt:lpstr>
      <vt:lpstr>開源軟體</vt:lpstr>
      <vt:lpstr>什麼是 AI 開源？</vt:lpstr>
      <vt:lpstr>牛刀小試？</vt:lpstr>
      <vt:lpstr>Hugging Face</vt:lpstr>
      <vt:lpstr>海報製作</vt:lpstr>
      <vt:lpstr>加描述:小女孩開心的找了人來看、來買書。</vt:lpstr>
      <vt:lpstr>Google Nano banana pro 海報製作 </vt:lpstr>
      <vt:lpstr>影像合成(編輯)</vt:lpstr>
      <vt:lpstr>影像合成(編輯)</vt:lpstr>
      <vt:lpstr>PowerPoint 簡報</vt:lpstr>
      <vt:lpstr>如何利用電腦來解決問題</vt:lpstr>
      <vt:lpstr>第一題 【求最高分與次高分的平均】</vt:lpstr>
      <vt:lpstr>第二題 【查表轉換成績】</vt:lpstr>
      <vt:lpstr>第三題 【資料查詢練習】</vt:lpstr>
      <vt:lpstr>第四題 【業務的總業績】</vt:lpstr>
      <vt:lpstr>第五題 【國高中請假紀錄轉換表】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日常行政工作的 AI 應用</dc:title>
  <dc:creator>tyy</dc:creator>
  <cp:lastModifiedBy>蔡耀誼</cp:lastModifiedBy>
  <cp:revision>17</cp:revision>
  <dcterms:created xsi:type="dcterms:W3CDTF">2025-12-01T05:47:16Z</dcterms:created>
  <dcterms:modified xsi:type="dcterms:W3CDTF">2025-12-21T09:14:59Z</dcterms:modified>
</cp:coreProperties>
</file>